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58D0-CF5F-4898-9C99-4B6481617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C7427-F382-4EBC-9008-AF9CB9CA6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12F7-473D-402B-B14C-4A05AC138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A5175-662A-46E3-8553-32AB428B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9521C-1E34-4CD0-B6E6-81065AB7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8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A3AA-2341-4A1B-AAD6-36EA53B4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0E80-1B8D-4728-8EB5-90A028BE2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FBCC7-7527-4829-B61D-F3B801DB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6C7D1-06D3-4C0B-8C8B-5AFE85E32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9008F-43CB-42F9-9E2F-B469EE8F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3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9C3B0B-185E-4FF5-8597-EABDA7AFC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F27D6-C5CB-4973-9A1F-9FF28C359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13FD2-4810-4718-A51A-1449F23D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26A54-B7DD-42B8-8BC2-E0BFAF98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239D8-23B8-40FA-AFD8-81E205A7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00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D705-1271-485C-82CA-73FCD734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E427-8793-4917-B24B-82DC93EC6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9BA32-3DD4-4085-8AB9-FAF6A863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19C9F-A406-4E5A-A712-80203E22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0D027-C62F-4360-AEC4-78EC3EBD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8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E381-3333-43AB-9D2C-8CC7D97A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F01CC-C5B9-411D-AC2D-66AA46874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2F63E-48D3-49A6-9332-7124ABA8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E34DB-311E-4F78-8866-A8DA1CC5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2606-D781-43D6-BA08-3E8E632A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75CE-9792-49F8-8264-39CDE2E1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D331B-6D02-4790-A965-A53F596AC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861FE-83D5-4B68-802B-1C9BF0F2F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01C4E-78B9-4657-8B58-FC235A70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AFCDD-340D-45A4-B038-96DF71AA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97D9A-24D0-46B4-BEFB-346680BC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0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BEC0-B745-476F-869D-57F19960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8FD44-D1BB-46EA-A947-EC825EBCC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1E8F4-87A4-4646-9F70-B23C67151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FFAF4-5CB9-4F52-93E4-BE69BFACB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73ED3-0630-4750-BDA2-49532ADAC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ED686-5D7A-4300-9614-2C3EEF79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05393-A08C-456E-A52C-C75CC737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F367F2-7397-4372-8C33-B6D0C743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C7E8D-EC3E-454A-8113-9A57A411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D9EB8-0274-4116-B991-EDEBC75F2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F6CD7-2445-4A4E-9B63-D5B6AD92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E7B9F-D3F9-43BA-A766-7B11DC83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2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2E63A-357F-4B57-8BFE-B4ED4E2B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E4B97-B17C-4866-9C4C-5D392481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A62E9-B912-4C5B-9171-91F9251D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2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A7CF-8997-4BFF-906F-F6313116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4DDA-6C89-46EE-96A4-9D308C38E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A5786-34A7-4CDC-9543-A96EF6C87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45F10-CD09-4F84-821B-F862078E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444E1-BB2B-45B9-A94C-84F4DDCC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A823E-C9D1-4DF1-B290-C00E414F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2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3E7C-7A48-453C-9C6E-055EB0E56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D8D094-C8D9-4DE8-B065-5F0247486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D40D2-C085-489D-B8BC-F5FF6D1C0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0885B-2538-4D26-9DF4-94311D13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DC926-DD9B-4D92-B0D1-64AE5821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80DAF-AB26-4160-8A20-8F12C1AD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1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86FE7-66C5-448B-90E9-02399CDFF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0B199-1465-412F-909C-7C947073B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2B866-87EE-41CA-BA8B-D381CA37F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642E0-9747-4CE8-9939-2DB43D1C89A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271E-2461-4CA6-92FD-54B20C96E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A3060-AFA5-4450-A1A0-1EBA08BD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883E3-2C73-48B0-A774-3DEB04E27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microsoft.com/office/2007/relationships/hdphoto" Target="../media/hdphoto3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3.wdp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microsoft.com/office/2007/relationships/hdphoto" Target="../media/hdphoto35.wdp"/><Relationship Id="rId4" Type="http://schemas.microsoft.com/office/2007/relationships/hdphoto" Target="../media/hdphoto32.wdp"/><Relationship Id="rId9" Type="http://schemas.openxmlformats.org/officeDocument/2006/relationships/image" Target="../media/image48.png"/><Relationship Id="rId14" Type="http://schemas.microsoft.com/office/2007/relationships/hdphoto" Target="../media/hdphoto3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5.png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19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24.png"/><Relationship Id="rId4" Type="http://schemas.microsoft.com/office/2007/relationships/hdphoto" Target="../media/hdphoto1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microsoft.com/office/2007/relationships/hdphoto" Target="../media/hdphoto2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microsoft.com/office/2007/relationships/hdphoto" Target="../media/hdphoto2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27.wdp"/><Relationship Id="rId5" Type="http://schemas.microsoft.com/office/2007/relationships/hdphoto" Target="../media/hdphoto24.wdp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2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0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9.wdp"/><Relationship Id="rId5" Type="http://schemas.openxmlformats.org/officeDocument/2006/relationships/image" Target="../media/image41.png"/><Relationship Id="rId10" Type="http://schemas.microsoft.com/office/2007/relationships/hdphoto" Target="../media/hdphoto31.wdp"/><Relationship Id="rId4" Type="http://schemas.microsoft.com/office/2007/relationships/hdphoto" Target="../media/hdphoto28.wdp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FB36E2-88C0-4F1D-A435-9FBBFEA25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2" r="25738"/>
          <a:stretch/>
        </p:blipFill>
        <p:spPr bwMode="auto">
          <a:xfrm>
            <a:off x="0" y="-13253"/>
            <a:ext cx="12417287" cy="752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58360-ECE2-493C-9471-E21B2F725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6" b="93440" l="9752" r="898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83958" y="4617737"/>
            <a:ext cx="4480526" cy="448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6FC5F-90C2-414E-AE94-E6ECA77D6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5" b="98936" l="9752" r="95922">
                        <a14:foregroundMark x1="37411" y1="10816" x2="37411" y2="10816"/>
                        <a14:foregroundMark x1="31028" y1="9929" x2="31028" y2="9929"/>
                        <a14:foregroundMark x1="27305" y1="17021" x2="27305" y2="17021"/>
                        <a14:foregroundMark x1="27305" y1="18972" x2="27305" y2="18972"/>
                        <a14:foregroundMark x1="43617" y1="9929" x2="43617" y2="9929"/>
                        <a14:foregroundMark x1="46277" y1="9574" x2="51418" y2="8865"/>
                        <a14:foregroundMark x1="43794" y1="10284" x2="46277" y2="9043"/>
                        <a14:foregroundMark x1="78014" y1="74291" x2="78014" y2="74291"/>
                        <a14:foregroundMark x1="89362" y1="51241" x2="89362" y2="51241"/>
                        <a14:foregroundMark x1="89007" y1="48404" x2="89007" y2="48404"/>
                        <a14:foregroundMark x1="89184" y1="52837" x2="88652" y2="41844"/>
                        <a14:foregroundMark x1="88475" y1="40071" x2="83333" y2="25355"/>
                        <a14:foregroundMark x1="82092" y1="24291" x2="68440" y2="12943"/>
                        <a14:foregroundMark x1="67908" y1="12766" x2="49468" y2="8511"/>
                        <a14:foregroundMark x1="87411" y1="44504" x2="87411" y2="44504"/>
                        <a14:foregroundMark x1="88121" y1="41135" x2="88121" y2="406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1112" y="424195"/>
            <a:ext cx="5372100" cy="537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789EB-C710-4E41-ACA7-8165EB75F6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-244577" y="-77482"/>
            <a:ext cx="3117300" cy="322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D5E272-C41C-43E1-8290-0283EC39A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38" y="1721033"/>
            <a:ext cx="11297958" cy="2387600"/>
          </a:xfrm>
        </p:spPr>
        <p:txBody>
          <a:bodyPr>
            <a:normAutofit fontScale="90000"/>
          </a:bodyPr>
          <a:lstStyle/>
          <a:p>
            <a:r>
              <a:rPr lang="en-US" sz="6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Literasi</a:t>
            </a:r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  Digital  yang  </a:t>
            </a:r>
            <a:r>
              <a:rPr lang="en-US" sz="6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Baik</a:t>
            </a:r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 dan  </a:t>
            </a:r>
            <a:r>
              <a:rPr lang="en-US" sz="6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Benar</a:t>
            </a:r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  </a:t>
            </a:r>
            <a:r>
              <a:rPr lang="en-US" sz="6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bagi</a:t>
            </a:r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  Para  </a:t>
            </a:r>
            <a:r>
              <a:rPr lang="en-US" sz="6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Milenial</a:t>
            </a: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latin typeface="Forte" panose="03060902040502070203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67C15-C139-461E-9A3E-2B9D0A943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858" y="6126670"/>
            <a:ext cx="7416012" cy="14161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Blackadder ITC" panose="04020505051007020D02" pitchFamily="82" charset="0"/>
              </a:rPr>
              <a:t>Rachel Amadea Wijaya / X.MIPA / 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95392-647F-49F0-9518-B1A7993F76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33" b="100000" l="9752" r="89894">
                        <a14:foregroundMark x1="50177" y1="17730" x2="43794" y2="13475"/>
                        <a14:foregroundMark x1="56915" y1="17908" x2="56915" y2="17908"/>
                        <a14:foregroundMark x1="70213" y1="70035" x2="70213" y2="70035"/>
                        <a14:foregroundMark x1="70213" y1="70035" x2="70745" y2="96986"/>
                        <a14:foregroundMark x1="69681" y1="90780" x2="69681" y2="90780"/>
                        <a14:foregroundMark x1="64716" y1="95213" x2="64716" y2="95213"/>
                        <a14:foregroundMark x1="63298" y1="96631" x2="63298" y2="96631"/>
                        <a14:foregroundMark x1="82092" y1="95745" x2="82092" y2="95745"/>
                        <a14:foregroundMark x1="57979" y1="95390" x2="57979" y2="95390"/>
                        <a14:foregroundMark x1="85106" y1="73582" x2="85106" y2="73582"/>
                        <a14:backgroundMark x1="53901" y1="47340" x2="53901" y2="47340"/>
                        <a14:backgroundMark x1="35461" y1="38652" x2="35461" y2="38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2181" y="3421872"/>
            <a:ext cx="3474781" cy="34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65B173-73CE-45DA-A5D6-85A73F49A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43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043140-BD14-410D-979F-298D172D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582" l="2837" r="98050">
                        <a14:foregroundMark x1="35816" y1="82128" x2="35816" y2="82128"/>
                        <a14:foregroundMark x1="34397" y1="75603" x2="58688" y2="95887"/>
                        <a14:foregroundMark x1="57447" y1="75745" x2="32270" y2="90780"/>
                        <a14:foregroundMark x1="30319" y1="94043" x2="72163" y2="94610"/>
                        <a14:foregroundMark x1="72163" y1="92766" x2="75000" y2="98582"/>
                        <a14:foregroundMark x1="73936" y1="91773" x2="73936" y2="91773"/>
                        <a14:foregroundMark x1="71454" y1="91631" x2="74291" y2="95887"/>
                        <a14:foregroundMark x1="78369" y1="11348" x2="78369" y2="11348"/>
                        <a14:foregroundMark x1="74468" y1="5816" x2="84574" y2="15603"/>
                        <a14:foregroundMark x1="79787" y1="5816" x2="87766" y2="13759"/>
                        <a14:foregroundMark x1="73759" y1="11064" x2="81383" y2="17589"/>
                        <a14:foregroundMark x1="71631" y1="9645" x2="71631" y2="9645"/>
                        <a14:foregroundMark x1="72695" y1="2837" x2="72695" y2="2837"/>
                        <a14:foregroundMark x1="81560" y1="3546" x2="81560" y2="3546"/>
                        <a14:foregroundMark x1="83333" y1="18582" x2="83333" y2="18582"/>
                        <a14:foregroundMark x1="86702" y1="17163" x2="86702" y2="17163"/>
                        <a14:foregroundMark x1="89716" y1="14326" x2="89716" y2="14326"/>
                        <a14:foregroundMark x1="92021" y1="17021" x2="92021" y2="17021"/>
                        <a14:foregroundMark x1="73759" y1="32908" x2="73759" y2="32908"/>
                        <a14:foregroundMark x1="71631" y1="33901" x2="74645" y2="33759"/>
                        <a14:foregroundMark x1="78014" y1="22553" x2="76950" y2="21702"/>
                        <a14:foregroundMark x1="89716" y1="33050" x2="89716" y2="33050"/>
                        <a14:foregroundMark x1="62057" y1="23262" x2="78546" y2="13759"/>
                        <a14:foregroundMark x1="60816" y1="82695" x2="60816" y2="82695"/>
                        <a14:foregroundMark x1="76064" y1="8511" x2="76064" y2="8511"/>
                        <a14:foregroundMark x1="73582" y1="11773" x2="73582" y2="11773"/>
                        <a14:foregroundMark x1="73936" y1="8085" x2="73936" y2="80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5504" y="2808490"/>
            <a:ext cx="3323738" cy="4154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0C64BF-5C5F-4524-A029-DB22470EB347}"/>
              </a:ext>
            </a:extLst>
          </p:cNvPr>
          <p:cNvSpPr txBox="1"/>
          <p:nvPr/>
        </p:nvSpPr>
        <p:spPr>
          <a:xfrm>
            <a:off x="2173356" y="1679134"/>
            <a:ext cx="825610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Brush Script MT" panose="03060802040406070304" pitchFamily="66" charset="0"/>
              </a:rPr>
              <a:t>Literasi</a:t>
            </a:r>
            <a:r>
              <a:rPr lang="en-US" sz="3200" dirty="0">
                <a:latin typeface="Brush Script MT" panose="03060802040406070304" pitchFamily="66" charset="0"/>
              </a:rPr>
              <a:t> media di era digital </a:t>
            </a:r>
            <a:r>
              <a:rPr lang="en-US" sz="3200" dirty="0" err="1">
                <a:latin typeface="Brush Script MT" panose="03060802040406070304" pitchFamily="66" charset="0"/>
              </a:rPr>
              <a:t>masih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belum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diterapkan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dengan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baik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dalam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masyarakat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meskipun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mereka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sudah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mahir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menggunakan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perangkat</a:t>
            </a:r>
            <a:r>
              <a:rPr lang="en-US" sz="3200" dirty="0">
                <a:latin typeface="Brush Script MT" panose="03060802040406070304" pitchFamily="66" charset="0"/>
              </a:rPr>
              <a:t> digital.  </a:t>
            </a:r>
          </a:p>
          <a:p>
            <a:endParaRPr lang="en-US" sz="3200" dirty="0">
              <a:latin typeface="Brush Script MT" panose="03060802040406070304" pitchFamily="66" charset="0"/>
            </a:endParaRPr>
          </a:p>
          <a:p>
            <a:r>
              <a:rPr lang="en-US" sz="3200" dirty="0" err="1">
                <a:latin typeface="Brush Script MT" panose="03060802040406070304" pitchFamily="66" charset="0"/>
              </a:rPr>
              <a:t>Generasi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milenial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belum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mendapatkan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pengetahuan</a:t>
            </a:r>
            <a:r>
              <a:rPr lang="en-US" sz="3200" dirty="0">
                <a:latin typeface="Brush Script MT" panose="03060802040406070304" pitchFamily="66" charset="0"/>
              </a:rPr>
              <a:t> yang </a:t>
            </a:r>
            <a:r>
              <a:rPr lang="en-US" sz="3200" dirty="0" err="1">
                <a:latin typeface="Brush Script MT" panose="03060802040406070304" pitchFamily="66" charset="0"/>
              </a:rPr>
              <a:t>baik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mengenai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literasi</a:t>
            </a:r>
            <a:r>
              <a:rPr lang="en-US" sz="3200" dirty="0">
                <a:latin typeface="Brush Script MT" panose="03060802040406070304" pitchFamily="66" charset="0"/>
              </a:rPr>
              <a:t> media, </a:t>
            </a:r>
            <a:r>
              <a:rPr lang="en-US" sz="3200" dirty="0" err="1">
                <a:latin typeface="Brush Script MT" panose="03060802040406070304" pitchFamily="66" charset="0"/>
              </a:rPr>
              <a:t>sehingga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masih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banyak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ditemui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pelanggaran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dalam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bermedia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sosial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khususnya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dalam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hal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menyaring</a:t>
            </a:r>
            <a:r>
              <a:rPr lang="en-US" sz="3200" dirty="0">
                <a:latin typeface="Brush Script MT" panose="03060802040406070304" pitchFamily="66" charset="0"/>
              </a:rPr>
              <a:t> dan </a:t>
            </a:r>
            <a:r>
              <a:rPr lang="en-US" sz="3200" dirty="0" err="1">
                <a:latin typeface="Brush Script MT" panose="03060802040406070304" pitchFamily="66" charset="0"/>
              </a:rPr>
              <a:t>menyebarkan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informasi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kepada</a:t>
            </a:r>
            <a:r>
              <a:rPr lang="en-US" sz="3200" dirty="0">
                <a:latin typeface="Brush Script MT" panose="03060802040406070304" pitchFamily="66" charset="0"/>
              </a:rPr>
              <a:t> </a:t>
            </a:r>
            <a:r>
              <a:rPr lang="en-US" sz="3200" dirty="0" err="1">
                <a:latin typeface="Brush Script MT" panose="03060802040406070304" pitchFamily="66" charset="0"/>
              </a:rPr>
              <a:t>publik</a:t>
            </a:r>
            <a:r>
              <a:rPr lang="en-US" sz="3200" dirty="0">
                <a:latin typeface="Brush Script MT" panose="03060802040406070304" pitchFamily="66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EE423-B1C2-4D79-9919-9EB6F9FEBB97}"/>
              </a:ext>
            </a:extLst>
          </p:cNvPr>
          <p:cNvSpPr txBox="1"/>
          <p:nvPr/>
        </p:nvSpPr>
        <p:spPr>
          <a:xfrm>
            <a:off x="2504661" y="795129"/>
            <a:ext cx="324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rush Script MT" panose="03060802040406070304" pitchFamily="66" charset="0"/>
              </a:rPr>
              <a:t>Kesimpulan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2CCC3-4D73-4295-9D4B-8A9105D01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19" b="94917" l="9752" r="93262">
                        <a14:foregroundMark x1="78723" y1="13948" x2="78723" y2="13948"/>
                        <a14:foregroundMark x1="84574" y1="14066" x2="84574" y2="14066"/>
                        <a14:foregroundMark x1="81383" y1="13357" x2="81383" y2="13357"/>
                        <a14:foregroundMark x1="78901" y1="10402" x2="78901" y2="10402"/>
                        <a14:foregroundMark x1="83865" y1="9811" x2="83865" y2="9811"/>
                        <a14:foregroundMark x1="71099" y1="13002" x2="71099" y2="13002"/>
                        <a14:foregroundMark x1="71986" y1="18203" x2="71986" y2="18203"/>
                        <a14:foregroundMark x1="61525" y1="41017" x2="61525" y2="41017"/>
                        <a14:foregroundMark x1="76950" y1="21395" x2="76950" y2="21395"/>
                        <a14:foregroundMark x1="75177" y1="25177" x2="75177" y2="25177"/>
                        <a14:foregroundMark x1="73404" y1="28251" x2="73404" y2="28251"/>
                        <a14:foregroundMark x1="71809" y1="31324" x2="71809" y2="31324"/>
                        <a14:foregroundMark x1="69681" y1="32861" x2="69681" y2="32861"/>
                        <a14:foregroundMark x1="67730" y1="35579" x2="67730" y2="35579"/>
                        <a14:foregroundMark x1="65426" y1="38061" x2="65426" y2="38061"/>
                        <a14:foregroundMark x1="63121" y1="39598" x2="63121" y2="39598"/>
                        <a14:foregroundMark x1="61348" y1="41489" x2="61348" y2="41489"/>
                        <a14:foregroundMark x1="59220" y1="43617" x2="59220" y2="43617"/>
                        <a14:foregroundMark x1="33688" y1="44681" x2="33688" y2="44681"/>
                        <a14:foregroundMark x1="33688" y1="55083" x2="33688" y2="55083"/>
                        <a14:foregroundMark x1="34574" y1="53310" x2="34574" y2="53310"/>
                        <a14:foregroundMark x1="34929" y1="52364" x2="34929" y2="52364"/>
                        <a14:backgroundMark x1="36170" y1="17376" x2="36170" y2="17376"/>
                        <a14:backgroundMark x1="40426" y1="54728" x2="40426" y2="54728"/>
                        <a14:backgroundMark x1="46809" y1="18558" x2="46809" y2="18558"/>
                        <a14:backgroundMark x1="80674" y1="18558" x2="80674" y2="18558"/>
                        <a14:backgroundMark x1="85284" y1="17730" x2="85284" y2="177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9551" y="4172222"/>
            <a:ext cx="1862449" cy="2793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3B31-E387-4ADF-8619-C85F9538FE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6667" l="6042" r="943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8978" y="-1067799"/>
            <a:ext cx="2345925" cy="2345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039F4-4D71-4437-A146-E1D154573D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3699" y="105163"/>
            <a:ext cx="1941924" cy="1941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9EEE91-58AF-4E54-B32D-E3C0FE127E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099" y="-957839"/>
            <a:ext cx="2636973" cy="2636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AE432-CF81-4C7F-AE43-328677BA86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7060" y="5825714"/>
            <a:ext cx="1085484" cy="11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28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C223B6-1D19-4D13-B766-F4B908FC9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" y="-15584"/>
            <a:ext cx="10546246" cy="70159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17407C1-2F89-47BF-8DCE-565A003E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326" y1="76418" x2="19326" y2="76418"/>
                        <a14:foregroundMark x1="15957" y1="75177" x2="15957" y2="75177"/>
                        <a14:foregroundMark x1="23582" y1="78191" x2="25532" y2="81383"/>
                        <a14:foregroundMark x1="34220" y1="51596" x2="34220" y2="51596"/>
                        <a14:foregroundMark x1="31738" y1="75709" x2="41844" y2="69326"/>
                        <a14:foregroundMark x1="71277" y1="57447" x2="71277" y2="57447"/>
                        <a14:foregroundMark x1="25532" y1="49113" x2="28014" y2="50532"/>
                        <a14:foregroundMark x1="75355" y1="60461" x2="79078" y2="60106"/>
                        <a14:foregroundMark x1="74468" y1="61702" x2="76596" y2="60461"/>
                        <a14:foregroundMark x1="75000" y1="60461" x2="78546" y2="59752"/>
                        <a14:foregroundMark x1="70922" y1="62589" x2="75355" y2="53546"/>
                        <a14:foregroundMark x1="69504" y1="74468" x2="72518" y2="76773"/>
                        <a14:foregroundMark x1="14539" y1="73582" x2="19681" y2="76950"/>
                        <a14:foregroundMark x1="27305" y1="72340" x2="24291" y2="76418"/>
                        <a14:backgroundMark x1="73227" y1="56560" x2="73227" y2="56560"/>
                        <a14:backgroundMark x1="70922" y1="56028" x2="70922" y2="56028"/>
                        <a14:backgroundMark x1="71454" y1="59929" x2="71454" y2="59929"/>
                        <a14:backgroundMark x1="40071" y1="49645" x2="40071" y2="49645"/>
                        <a14:backgroundMark x1="34752" y1="51950" x2="34752" y2="51950"/>
                        <a14:backgroundMark x1="29078" y1="70213" x2="29078" y2="66312"/>
                        <a14:backgroundMark x1="31915" y1="76241" x2="31915" y2="725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64" y="3296479"/>
            <a:ext cx="4236553" cy="423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D4FD52-2E7E-450E-BB40-D2F741AE9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01" b="98936" l="2837" r="99645">
                        <a14:foregroundMark x1="72518" y1="87766" x2="72518" y2="87766"/>
                        <a14:foregroundMark x1="72872" y1="83156" x2="66312" y2="83688"/>
                        <a14:foregroundMark x1="11702" y1="52305" x2="6915" y2="21454"/>
                        <a14:foregroundMark x1="6915" y1="18794" x2="3901" y2="18440"/>
                        <a14:foregroundMark x1="73227" y1="91312" x2="81028" y2="86879"/>
                        <a14:foregroundMark x1="77305" y1="96631" x2="67199" y2="851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0644" y="-632170"/>
            <a:ext cx="8122340" cy="8122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82AC3-5624-430C-98B3-AA48770DD0CE}"/>
              </a:ext>
            </a:extLst>
          </p:cNvPr>
          <p:cNvSpPr txBox="1"/>
          <p:nvPr/>
        </p:nvSpPr>
        <p:spPr>
          <a:xfrm>
            <a:off x="961610" y="875597"/>
            <a:ext cx="575724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Script MT Bold" panose="03040602040607080904" pitchFamily="66" charset="0"/>
              </a:rPr>
              <a:t>Literasi</a:t>
            </a:r>
            <a:r>
              <a:rPr lang="en-US" sz="2800" dirty="0">
                <a:latin typeface="Script MT Bold" panose="03040602040607080904" pitchFamily="66" charset="0"/>
              </a:rPr>
              <a:t> digital </a:t>
            </a:r>
            <a:r>
              <a:rPr lang="en-US" sz="2800" dirty="0" err="1">
                <a:latin typeface="Script MT Bold" panose="03040602040607080904" pitchFamily="66" charset="0"/>
              </a:rPr>
              <a:t>adalah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pengetahuan</a:t>
            </a:r>
            <a:r>
              <a:rPr lang="en-US" sz="2800" dirty="0">
                <a:latin typeface="Script MT Bold" panose="03040602040607080904" pitchFamily="66" charset="0"/>
              </a:rPr>
              <a:t> dan </a:t>
            </a:r>
            <a:r>
              <a:rPr lang="en-US" sz="2800" dirty="0" err="1">
                <a:latin typeface="Script MT Bold" panose="03040602040607080904" pitchFamily="66" charset="0"/>
              </a:rPr>
              <a:t>kecakapan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untuk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menggunakan</a:t>
            </a:r>
            <a:r>
              <a:rPr lang="en-US" sz="2800" dirty="0">
                <a:latin typeface="Script MT Bold" panose="03040602040607080904" pitchFamily="66" charset="0"/>
              </a:rPr>
              <a:t> media digital, </a:t>
            </a:r>
            <a:r>
              <a:rPr lang="en-US" sz="2800" dirty="0" err="1">
                <a:latin typeface="Script MT Bold" panose="03040602040607080904" pitchFamily="66" charset="0"/>
              </a:rPr>
              <a:t>alat-alat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komunikasi</a:t>
            </a:r>
            <a:r>
              <a:rPr lang="en-US" sz="2800" dirty="0">
                <a:latin typeface="Script MT Bold" panose="03040602040607080904" pitchFamily="66" charset="0"/>
              </a:rPr>
              <a:t>, </a:t>
            </a:r>
            <a:r>
              <a:rPr lang="en-US" sz="2800" dirty="0" err="1">
                <a:latin typeface="Script MT Bold" panose="03040602040607080904" pitchFamily="66" charset="0"/>
              </a:rPr>
              <a:t>atau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jaringan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dalam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menemukan</a:t>
            </a:r>
            <a:r>
              <a:rPr lang="en-US" sz="2800" dirty="0">
                <a:latin typeface="Script MT Bold" panose="03040602040607080904" pitchFamily="66" charset="0"/>
              </a:rPr>
              <a:t>, </a:t>
            </a:r>
            <a:r>
              <a:rPr lang="en-US" sz="2800" dirty="0" err="1">
                <a:latin typeface="Script MT Bold" panose="03040602040607080904" pitchFamily="66" charset="0"/>
              </a:rPr>
              <a:t>mengevaluasi</a:t>
            </a:r>
            <a:r>
              <a:rPr lang="en-US" sz="2800" dirty="0">
                <a:latin typeface="Script MT Bold" panose="03040602040607080904" pitchFamily="66" charset="0"/>
              </a:rPr>
              <a:t>, </a:t>
            </a:r>
            <a:r>
              <a:rPr lang="en-US" sz="2800" dirty="0" err="1">
                <a:latin typeface="Script MT Bold" panose="03040602040607080904" pitchFamily="66" charset="0"/>
              </a:rPr>
              <a:t>menggunakan</a:t>
            </a:r>
            <a:r>
              <a:rPr lang="en-US" sz="2800" dirty="0">
                <a:latin typeface="Script MT Bold" panose="03040602040607080904" pitchFamily="66" charset="0"/>
              </a:rPr>
              <a:t>, </a:t>
            </a:r>
            <a:r>
              <a:rPr lang="en-US" sz="2800" dirty="0" err="1">
                <a:latin typeface="Script MT Bold" panose="03040602040607080904" pitchFamily="66" charset="0"/>
              </a:rPr>
              <a:t>membuat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informasi</a:t>
            </a:r>
            <a:r>
              <a:rPr lang="en-US" sz="2800" dirty="0">
                <a:latin typeface="Script MT Bold" panose="03040602040607080904" pitchFamily="66" charset="0"/>
              </a:rPr>
              <a:t>, dan </a:t>
            </a:r>
            <a:r>
              <a:rPr lang="en-US" sz="2800" dirty="0" err="1">
                <a:latin typeface="Script MT Bold" panose="03040602040607080904" pitchFamily="66" charset="0"/>
              </a:rPr>
              <a:t>memanfaatkannya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secara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sehat</a:t>
            </a:r>
            <a:r>
              <a:rPr lang="en-US" sz="2800" dirty="0">
                <a:latin typeface="Script MT Bold" panose="03040602040607080904" pitchFamily="66" charset="0"/>
              </a:rPr>
              <a:t>, </a:t>
            </a:r>
            <a:r>
              <a:rPr lang="en-US" sz="2800" dirty="0" err="1">
                <a:latin typeface="Script MT Bold" panose="03040602040607080904" pitchFamily="66" charset="0"/>
              </a:rPr>
              <a:t>bijak</a:t>
            </a:r>
            <a:r>
              <a:rPr lang="en-US" sz="2800" dirty="0">
                <a:latin typeface="Script MT Bold" panose="03040602040607080904" pitchFamily="66" charset="0"/>
              </a:rPr>
              <a:t>, </a:t>
            </a:r>
            <a:r>
              <a:rPr lang="en-US" sz="2800" dirty="0" err="1">
                <a:latin typeface="Script MT Bold" panose="03040602040607080904" pitchFamily="66" charset="0"/>
              </a:rPr>
              <a:t>cerdas</a:t>
            </a:r>
            <a:r>
              <a:rPr lang="en-US" sz="2800" dirty="0">
                <a:latin typeface="Script MT Bold" panose="03040602040607080904" pitchFamily="66" charset="0"/>
              </a:rPr>
              <a:t>, </a:t>
            </a:r>
            <a:r>
              <a:rPr lang="en-US" sz="2800" dirty="0" err="1">
                <a:latin typeface="Script MT Bold" panose="03040602040607080904" pitchFamily="66" charset="0"/>
              </a:rPr>
              <a:t>cermat</a:t>
            </a:r>
            <a:r>
              <a:rPr lang="en-US" sz="2800" dirty="0">
                <a:latin typeface="Script MT Bold" panose="03040602040607080904" pitchFamily="66" charset="0"/>
              </a:rPr>
              <a:t>, </a:t>
            </a:r>
            <a:r>
              <a:rPr lang="en-US" sz="2800" dirty="0" err="1">
                <a:latin typeface="Script MT Bold" panose="03040602040607080904" pitchFamily="66" charset="0"/>
              </a:rPr>
              <a:t>tepat</a:t>
            </a:r>
            <a:r>
              <a:rPr lang="en-US" sz="2800" dirty="0">
                <a:latin typeface="Script MT Bold" panose="03040602040607080904" pitchFamily="66" charset="0"/>
              </a:rPr>
              <a:t>, dan </a:t>
            </a:r>
            <a:r>
              <a:rPr lang="en-US" sz="2800" dirty="0" err="1">
                <a:latin typeface="Script MT Bold" panose="03040602040607080904" pitchFamily="66" charset="0"/>
              </a:rPr>
              <a:t>patuh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hukum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dalam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rangka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membina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komunikasi</a:t>
            </a:r>
            <a:r>
              <a:rPr lang="en-US" sz="2800" dirty="0">
                <a:latin typeface="Script MT Bold" panose="03040602040607080904" pitchFamily="66" charset="0"/>
              </a:rPr>
              <a:t> dan </a:t>
            </a:r>
            <a:r>
              <a:rPr lang="en-US" sz="2800" dirty="0" err="1">
                <a:latin typeface="Script MT Bold" panose="03040602040607080904" pitchFamily="66" charset="0"/>
              </a:rPr>
              <a:t>interaksi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dalam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kehidupan</a:t>
            </a:r>
            <a:r>
              <a:rPr lang="en-US" sz="2800" dirty="0"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latin typeface="Script MT Bold" panose="03040602040607080904" pitchFamily="66" charset="0"/>
              </a:rPr>
              <a:t>sehari-hari</a:t>
            </a:r>
            <a:r>
              <a:rPr lang="en-US" sz="2800" dirty="0">
                <a:latin typeface="Script MT Bold" panose="03040602040607080904" pitchFamily="66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50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B5E0F-A857-4C94-AA32-772EA9F6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032001" y="-2168052"/>
            <a:ext cx="8127999" cy="12191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441F6B-EB3F-4F86-8F6D-3BCA4A148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43"/>
          <a:stretch/>
        </p:blipFill>
        <p:spPr>
          <a:xfrm rot="16200000">
            <a:off x="-2855152" y="2458972"/>
            <a:ext cx="7434474" cy="25165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94E535-33EB-42FE-ACED-48B6FBF46CE3}"/>
              </a:ext>
            </a:extLst>
          </p:cNvPr>
          <p:cNvSpPr txBox="1"/>
          <p:nvPr/>
        </p:nvSpPr>
        <p:spPr>
          <a:xfrm rot="16200000">
            <a:off x="9264594" y="2081174"/>
            <a:ext cx="3631763" cy="34697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dern Love" panose="04090805081005020601" pitchFamily="82" charset="0"/>
              </a:rPr>
              <a:t>GENERASI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F579C2-769A-4431-BFBB-BD5EDD76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034" y="-1291494"/>
            <a:ext cx="9660678" cy="9660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D16C4A-A656-47BD-A2B5-2894C2FE6E6B}"/>
              </a:ext>
            </a:extLst>
          </p:cNvPr>
          <p:cNvSpPr txBox="1"/>
          <p:nvPr/>
        </p:nvSpPr>
        <p:spPr>
          <a:xfrm>
            <a:off x="2602734" y="1146412"/>
            <a:ext cx="549729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Imprint MT Shadow" panose="04020605060303030202" pitchFamily="82" charset="0"/>
              </a:rPr>
              <a:t>Generasi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milenial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adalah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sebutan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untuk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generasi</a:t>
            </a:r>
            <a:r>
              <a:rPr lang="en-US" sz="3200" dirty="0">
                <a:latin typeface="Imprint MT Shadow" panose="04020605060303030202" pitchFamily="82" charset="0"/>
              </a:rPr>
              <a:t> yang </a:t>
            </a:r>
            <a:r>
              <a:rPr lang="en-US" sz="3200" dirty="0" err="1">
                <a:latin typeface="Imprint MT Shadow" panose="04020605060303030202" pitchFamily="82" charset="0"/>
              </a:rPr>
              <a:t>lahir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dalam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rentang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tahun</a:t>
            </a:r>
            <a:r>
              <a:rPr lang="en-US" sz="3200" dirty="0">
                <a:latin typeface="Imprint MT Shadow" panose="04020605060303030202" pitchFamily="82" charset="0"/>
              </a:rPr>
              <a:t> 1980 </a:t>
            </a:r>
            <a:r>
              <a:rPr lang="en-US" sz="3200" dirty="0" err="1">
                <a:latin typeface="Imprint MT Shadow" panose="04020605060303030202" pitchFamily="82" charset="0"/>
              </a:rPr>
              <a:t>sampai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tahun</a:t>
            </a:r>
            <a:r>
              <a:rPr lang="en-US" sz="3200" dirty="0">
                <a:latin typeface="Imprint MT Shadow" panose="04020605060303030202" pitchFamily="82" charset="0"/>
              </a:rPr>
              <a:t> 2000. </a:t>
            </a:r>
            <a:r>
              <a:rPr lang="en-US" sz="3200" dirty="0" err="1">
                <a:latin typeface="Imprint MT Shadow" panose="04020605060303030202" pitchFamily="82" charset="0"/>
              </a:rPr>
              <a:t>Mereka</a:t>
            </a:r>
            <a:r>
              <a:rPr lang="en-US" sz="3200" dirty="0">
                <a:latin typeface="Imprint MT Shadow" panose="04020605060303030202" pitchFamily="82" charset="0"/>
              </a:rPr>
              <a:t> yang </a:t>
            </a:r>
            <a:r>
              <a:rPr lang="en-US" sz="3200" dirty="0" err="1">
                <a:latin typeface="Imprint MT Shadow" panose="04020605060303030202" pitchFamily="82" charset="0"/>
              </a:rPr>
              <a:t>dikatakan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generasi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milenial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adalah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generasi</a:t>
            </a:r>
            <a:r>
              <a:rPr lang="en-US" sz="3200" dirty="0">
                <a:latin typeface="Imprint MT Shadow" panose="04020605060303030202" pitchFamily="82" charset="0"/>
              </a:rPr>
              <a:t> yang </a:t>
            </a:r>
            <a:r>
              <a:rPr lang="en-US" sz="3200" dirty="0" err="1">
                <a:latin typeface="Imprint MT Shadow" panose="04020605060303030202" pitchFamily="82" charset="0"/>
              </a:rPr>
              <a:t>saat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ini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berusia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mulai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dari</a:t>
            </a:r>
            <a:r>
              <a:rPr lang="en-US" sz="3200" dirty="0">
                <a:latin typeface="Imprint MT Shadow" panose="04020605060303030202" pitchFamily="82" charset="0"/>
              </a:rPr>
              <a:t>  19 </a:t>
            </a:r>
            <a:r>
              <a:rPr lang="en-US" sz="3200" dirty="0" err="1">
                <a:latin typeface="Imprint MT Shadow" panose="04020605060303030202" pitchFamily="82" charset="0"/>
              </a:rPr>
              <a:t>tahun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sampai</a:t>
            </a:r>
            <a:r>
              <a:rPr lang="en-US" sz="3200" dirty="0">
                <a:latin typeface="Imprint MT Shadow" panose="04020605060303030202" pitchFamily="82" charset="0"/>
              </a:rPr>
              <a:t> 40 </a:t>
            </a:r>
            <a:r>
              <a:rPr lang="en-US" sz="3200" dirty="0" err="1">
                <a:latin typeface="Imprint MT Shadow" panose="04020605060303030202" pitchFamily="82" charset="0"/>
              </a:rPr>
              <a:t>tahun</a:t>
            </a:r>
            <a:r>
              <a:rPr lang="en-US" sz="3200" dirty="0">
                <a:latin typeface="Imprint MT Shadow" panose="04020605060303030202" pitchFamily="82" charset="0"/>
              </a:rPr>
              <a:t>, </a:t>
            </a:r>
            <a:r>
              <a:rPr lang="en-US" sz="3200" dirty="0" err="1">
                <a:latin typeface="Imprint MT Shadow" panose="04020605060303030202" pitchFamily="82" charset="0"/>
              </a:rPr>
              <a:t>atau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usia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sekolah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sampai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usia</a:t>
            </a:r>
            <a:r>
              <a:rPr lang="en-US" sz="3200" dirty="0">
                <a:latin typeface="Imprint MT Shadow" panose="04020605060303030202" pitchFamily="82" charset="0"/>
              </a:rPr>
              <a:t> </a:t>
            </a:r>
            <a:r>
              <a:rPr lang="en-US" sz="3200" dirty="0" err="1">
                <a:latin typeface="Imprint MT Shadow" panose="04020605060303030202" pitchFamily="82" charset="0"/>
              </a:rPr>
              <a:t>produktif</a:t>
            </a:r>
            <a:r>
              <a:rPr lang="en-US" sz="3200" dirty="0">
                <a:latin typeface="Imprint MT Shadow" panose="04020605060303030202" pitchFamily="82" charset="0"/>
              </a:rPr>
              <a:t>/</a:t>
            </a:r>
            <a:r>
              <a:rPr lang="en-US" sz="3200" dirty="0" err="1">
                <a:latin typeface="Imprint MT Shadow" panose="04020605060303030202" pitchFamily="82" charset="0"/>
              </a:rPr>
              <a:t>pekerja</a:t>
            </a:r>
            <a:r>
              <a:rPr lang="en-US" sz="3200" dirty="0">
                <a:latin typeface="Imprint MT Shadow" panose="04020605060303030202" pitchFamily="82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D7BF0-8CF8-4795-9A90-D664F65B1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021" y1="55496" x2="54255" y2="61879"/>
                        <a14:foregroundMark x1="46099" y1="61702" x2="48759" y2="62589"/>
                        <a14:foregroundMark x1="70390" y1="49291" x2="70035" y2="48050"/>
                        <a14:foregroundMark x1="33688" y1="36702" x2="33688" y2="39184"/>
                        <a14:foregroundMark x1="29255" y1="56028" x2="28723" y2="54433"/>
                        <a14:foregroundMark x1="53014" y1="62411" x2="50000" y2="624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4426" y="3362906"/>
            <a:ext cx="5372100" cy="537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27225-5441-4D9B-AB98-231FFAF32025}"/>
              </a:ext>
            </a:extLst>
          </p:cNvPr>
          <p:cNvSpPr txBox="1"/>
          <p:nvPr/>
        </p:nvSpPr>
        <p:spPr>
          <a:xfrm>
            <a:off x="11370601" y="1146412"/>
            <a:ext cx="3210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dern Love" panose="04090805081005020601" pitchFamily="82" charset="0"/>
              </a:rPr>
              <a:t>MILENIAL ?</a:t>
            </a:r>
          </a:p>
        </p:txBody>
      </p:sp>
    </p:spTree>
    <p:extLst>
      <p:ext uri="{BB962C8B-B14F-4D97-AF65-F5344CB8AC3E}">
        <p14:creationId xmlns:p14="http://schemas.microsoft.com/office/powerpoint/2010/main" val="108826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6DB15C-5A6F-48B0-8BB9-1244FBA9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63" t="955" r="2418" b="1870"/>
          <a:stretch/>
        </p:blipFill>
        <p:spPr>
          <a:xfrm rot="16200000">
            <a:off x="2687133" y="-2732526"/>
            <a:ext cx="6857999" cy="12323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8CC81-C396-42AD-9B07-1CCED217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6389" y1="47772" x2="60000" y2="70297"/>
                        <a14:foregroundMark x1="58056" y1="39356" x2="37222" y2="72772"/>
                        <a14:foregroundMark x1="28333" y1="43564" x2="28333" y2="82178"/>
                        <a14:foregroundMark x1="28611" y1="82921" x2="66667" y2="81683"/>
                        <a14:foregroundMark x1="69722" y1="47277" x2="69444" y2="82426"/>
                        <a14:backgroundMark x1="71389" y1="51485" x2="71667" y2="81188"/>
                        <a14:backgroundMark x1="30278" y1="41584" x2="30278" y2="41584"/>
                        <a14:backgroundMark x1="50278" y1="26238" x2="50278" y2="26238"/>
                        <a14:backgroundMark x1="27222" y1="44554" x2="26944" y2="829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9118" y="3625298"/>
            <a:ext cx="3429000" cy="384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1CEB1-0A6A-4330-8FB8-813762ED3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37" b="99113" l="9752" r="898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44660" y="-615398"/>
            <a:ext cx="3681165" cy="3681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80BF9-93D9-42CF-9CA8-6A57840F2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8830" y1="74645" x2="62234" y2="68262"/>
                        <a14:foregroundMark x1="39716" y1="66489" x2="60284" y2="78901"/>
                        <a14:foregroundMark x1="44326" y1="66489" x2="36879" y2="63652"/>
                        <a14:foregroundMark x1="46986" y1="67553" x2="46454" y2="70745"/>
                        <a14:foregroundMark x1="44326" y1="67730" x2="55142" y2="73759"/>
                        <a14:foregroundMark x1="42908" y1="48404" x2="46277" y2="62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74192" y="2813602"/>
            <a:ext cx="4044398" cy="4044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7FC5B-28E4-4A42-A79B-F047E3432CD8}"/>
              </a:ext>
            </a:extLst>
          </p:cNvPr>
          <p:cNvSpPr txBox="1"/>
          <p:nvPr/>
        </p:nvSpPr>
        <p:spPr>
          <a:xfrm>
            <a:off x="1703158" y="624476"/>
            <a:ext cx="882594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Matura MT Script Capitals" panose="03020802060602070202" pitchFamily="66" charset="0"/>
              </a:rPr>
              <a:t>Media social </a:t>
            </a:r>
            <a:r>
              <a:rPr lang="en-US" sz="3200" dirty="0" err="1">
                <a:latin typeface="Matura MT Script Capitals" panose="03020802060602070202" pitchFamily="66" charset="0"/>
              </a:rPr>
              <a:t>digunakan</a:t>
            </a:r>
            <a:r>
              <a:rPr lang="en-US" sz="3200" dirty="0">
                <a:latin typeface="Matura MT Script Capitals" panose="03020802060602070202" pitchFamily="66" charset="0"/>
              </a:rPr>
              <a:t> oleh </a:t>
            </a:r>
            <a:r>
              <a:rPr lang="en-US" sz="3200" dirty="0" err="1">
                <a:latin typeface="Matura MT Script Capitals" panose="03020802060602070202" pitchFamily="66" charset="0"/>
              </a:rPr>
              <a:t>generasi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milenial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sebagai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sumber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informasi</a:t>
            </a:r>
            <a:r>
              <a:rPr lang="en-US" sz="3200" dirty="0">
                <a:latin typeface="Matura MT Script Capitals" panose="03020802060602070202" pitchFamily="66" charset="0"/>
              </a:rPr>
              <a:t> dan </a:t>
            </a:r>
            <a:r>
              <a:rPr lang="en-US" sz="3200" dirty="0" err="1">
                <a:latin typeface="Matura MT Script Capitals" panose="03020802060602070202" pitchFamily="66" charset="0"/>
              </a:rPr>
              <a:t>tempat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untuk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mengekspresikan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eksistensi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mereka</a:t>
            </a:r>
            <a:r>
              <a:rPr lang="en-US" sz="3200" dirty="0">
                <a:latin typeface="Matura MT Script Capitals" panose="03020802060602070202" pitchFamily="66" charset="0"/>
              </a:rPr>
              <a:t>. </a:t>
            </a:r>
            <a:r>
              <a:rPr lang="en-US" sz="3200" dirty="0" err="1">
                <a:latin typeface="Matura MT Script Capitals" panose="03020802060602070202" pitchFamily="66" charset="0"/>
              </a:rPr>
              <a:t>Dalam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konstruksi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pikiran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mereka</a:t>
            </a:r>
            <a:r>
              <a:rPr lang="en-US" sz="3200" dirty="0">
                <a:latin typeface="Matura MT Script Capitals" panose="03020802060602070202" pitchFamily="66" charset="0"/>
              </a:rPr>
              <a:t>, </a:t>
            </a:r>
            <a:r>
              <a:rPr lang="en-US" sz="3200" dirty="0" err="1">
                <a:latin typeface="Matura MT Script Capitals" panose="03020802060602070202" pitchFamily="66" charset="0"/>
              </a:rPr>
              <a:t>sehari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saja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tidak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mengakses</a:t>
            </a:r>
            <a:r>
              <a:rPr lang="en-US" sz="3200" dirty="0">
                <a:latin typeface="Matura MT Script Capitals" panose="03020802060602070202" pitchFamily="66" charset="0"/>
              </a:rPr>
              <a:t> Media </a:t>
            </a:r>
            <a:r>
              <a:rPr lang="en-US" sz="3200" dirty="0" err="1">
                <a:latin typeface="Matura MT Script Capitals" panose="03020802060602070202" pitchFamily="66" charset="0"/>
              </a:rPr>
              <a:t>sosial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seperti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tercabut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dari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peradaban</a:t>
            </a:r>
            <a:r>
              <a:rPr lang="en-US" sz="3200" dirty="0">
                <a:latin typeface="Matura MT Script Capitals" panose="03020802060602070202" pitchFamily="66" charset="0"/>
              </a:rPr>
              <a:t>.</a:t>
            </a:r>
          </a:p>
          <a:p>
            <a:endParaRPr lang="en-US" sz="3200" dirty="0">
              <a:latin typeface="Matura MT Script Capitals" panose="03020802060602070202" pitchFamily="66" charset="0"/>
            </a:endParaRPr>
          </a:p>
          <a:p>
            <a:r>
              <a:rPr lang="en-US" sz="3200" dirty="0">
                <a:latin typeface="Matura MT Script Capitals" panose="03020802060602070202" pitchFamily="66" charset="0"/>
              </a:rPr>
              <a:t>Media social </a:t>
            </a:r>
            <a:r>
              <a:rPr lang="en-US" sz="3200" dirty="0" err="1">
                <a:latin typeface="Matura MT Script Capitals" panose="03020802060602070202" pitchFamily="66" charset="0"/>
              </a:rPr>
              <a:t>sering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menjadi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ruang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tempat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generasi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milenial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menarik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dirinya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dari</a:t>
            </a:r>
            <a:r>
              <a:rPr lang="en-US" sz="3200" dirty="0">
                <a:latin typeface="Matura MT Script Capitals" panose="03020802060602070202" pitchFamily="66" charset="0"/>
              </a:rPr>
              <a:t> dunia </a:t>
            </a:r>
            <a:r>
              <a:rPr lang="en-US" sz="3200" dirty="0" err="1">
                <a:latin typeface="Matura MT Script Capitals" panose="03020802060602070202" pitchFamily="66" charset="0"/>
              </a:rPr>
              <a:t>nyata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kemudian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masuk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kedalam</a:t>
            </a:r>
            <a:r>
              <a:rPr lang="en-US" sz="3200" dirty="0">
                <a:latin typeface="Matura MT Script Capitals" panose="03020802060602070202" pitchFamily="66" charset="0"/>
              </a:rPr>
              <a:t> dunia yang </a:t>
            </a:r>
            <a:r>
              <a:rPr lang="en-US" sz="3200" dirty="0" err="1">
                <a:latin typeface="Matura MT Script Capitals" panose="03020802060602070202" pitchFamily="66" charset="0"/>
              </a:rPr>
              <a:t>bersifat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halusinasi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tanpa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memperdulikan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adanya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pengendalian</a:t>
            </a:r>
            <a:r>
              <a:rPr lang="en-US" sz="3200" dirty="0">
                <a:latin typeface="Matura MT Script Capitals" panose="03020802060602070202" pitchFamily="66" charset="0"/>
              </a:rPr>
              <a:t> </a:t>
            </a:r>
            <a:r>
              <a:rPr lang="en-US" sz="3200" dirty="0" err="1">
                <a:latin typeface="Matura MT Script Capitals" panose="03020802060602070202" pitchFamily="66" charset="0"/>
              </a:rPr>
              <a:t>sosial</a:t>
            </a:r>
            <a:r>
              <a:rPr lang="en-US" sz="3200" dirty="0">
                <a:latin typeface="Matura MT Script Capitals" panose="03020802060602070202" pitchFamily="66" charset="0"/>
              </a:rPr>
              <a:t>, moral, spiritual, dan </a:t>
            </a:r>
            <a:r>
              <a:rPr lang="en-US" sz="3200" dirty="0" err="1">
                <a:latin typeface="Matura MT Script Capitals" panose="03020802060602070202" pitchFamily="66" charset="0"/>
              </a:rPr>
              <a:t>etika</a:t>
            </a:r>
            <a:r>
              <a:rPr lang="en-US" sz="3200" dirty="0">
                <a:latin typeface="Matura MT Script Capitals" panose="03020802060602070202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4089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98373-829A-4D61-9092-F023A9C1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76198" y="-2660463"/>
            <a:ext cx="6858000" cy="12183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54E3D-9427-4FDD-A184-4F795A111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042" y1="37093" x2="55833" y2="42356"/>
                        <a14:foregroundMark x1="45208" y1="56642" x2="52917" y2="62657"/>
                        <a14:foregroundMark x1="45417" y1="84461" x2="53542" y2="88847"/>
                        <a14:foregroundMark x1="53958" y1="19298" x2="53958" y2="19298"/>
                        <a14:foregroundMark x1="43542" y1="19298" x2="43542" y2="19298"/>
                        <a14:foregroundMark x1="48958" y1="16416" x2="53125" y2="22556"/>
                        <a14:foregroundMark x1="38750" y1="39599" x2="44583" y2="33960"/>
                        <a14:foregroundMark x1="51667" y1="32832" x2="44792" y2="33960"/>
                        <a14:foregroundMark x1="56042" y1="33083" x2="50000" y2="32832"/>
                        <a14:foregroundMark x1="63125" y1="38972" x2="62292" y2="43609"/>
                        <a14:foregroundMark x1="56458" y1="66917" x2="63125" y2="62782"/>
                        <a14:foregroundMark x1="63542" y1="79950" x2="62917" y2="86216"/>
                        <a14:foregroundMark x1="61250" y1="87093" x2="53542" y2="88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6192" y="2213113"/>
            <a:ext cx="2981240" cy="495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B5BB3-D915-4257-B0BA-7B8CC9D1E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262" y1="19149" x2="55142" y2="28191"/>
                        <a14:foregroundMark x1="63121" y1="18972" x2="64716" y2="23936"/>
                        <a14:foregroundMark x1="58688" y1="32801" x2="63830" y2="26418"/>
                        <a14:foregroundMark x1="61170" y1="14716" x2="65071" y2="19681"/>
                        <a14:foregroundMark x1="46809" y1="61879" x2="37589" y2="53014"/>
                        <a14:foregroundMark x1="49291" y1="69326" x2="54965" y2="80851"/>
                        <a14:foregroundMark x1="64007" y1="75532" x2="63830" y2="826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3304" y="-279956"/>
            <a:ext cx="3491120" cy="3491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8CCE4-D86F-4E03-A6FC-D139F265C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9844" l="1758" r="96289">
                        <a14:foregroundMark x1="19531" y1="28516" x2="33398" y2="27148"/>
                        <a14:foregroundMark x1="18945" y1="27539" x2="20117" y2="22266"/>
                        <a14:foregroundMark x1="32617" y1="23438" x2="31445" y2="31641"/>
                        <a14:foregroundMark x1="71484" y1="75391" x2="68164" y2="65820"/>
                        <a14:foregroundMark x1="83203" y1="75000" x2="81836" y2="63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1733" y="-1206119"/>
            <a:ext cx="8534967" cy="8534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42750-204F-4180-BC66-C7EA5EE9DF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35" b="96304" l="476" r="100000">
                        <a14:foregroundMark x1="8571" y1="23261" x2="26429" y2="13696"/>
                        <a14:foregroundMark x1="22619" y1="74783" x2="16429" y2="46087"/>
                        <a14:foregroundMark x1="15238" y1="51522" x2="5238" y2="34565"/>
                        <a14:foregroundMark x1="10476" y1="23478" x2="2619" y2="35870"/>
                        <a14:foregroundMark x1="5714" y1="38913" x2="3333" y2="42826"/>
                        <a14:foregroundMark x1="46429" y1="44348" x2="48571" y2="30435"/>
                        <a14:foregroundMark x1="45000" y1="44565" x2="72619" y2="32609"/>
                        <a14:foregroundMark x1="59048" y1="35652" x2="75476" y2="29783"/>
                        <a14:foregroundMark x1="74286" y1="31087" x2="96667" y2="52391"/>
                        <a14:foregroundMark x1="22619" y1="77391" x2="48571" y2="86739"/>
                        <a14:foregroundMark x1="66190" y1="70435" x2="44762" y2="84565"/>
                        <a14:foregroundMark x1="53333" y1="52826" x2="54524" y2="63696"/>
                        <a14:foregroundMark x1="90714" y1="63478" x2="68810" y2="73043"/>
                        <a14:foregroundMark x1="62857" y1="75435" x2="53571" y2="82391"/>
                        <a14:foregroundMark x1="76429" y1="72174" x2="92143" y2="67609"/>
                        <a14:foregroundMark x1="94762" y1="50652" x2="79048" y2="30652"/>
                        <a14:foregroundMark x1="51429" y1="31522" x2="26190" y2="12174"/>
                        <a14:foregroundMark x1="33095" y1="13478" x2="50714" y2="273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300" y="3939964"/>
            <a:ext cx="1931432" cy="2115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49D003-ACDD-4185-A76C-26A7E8081FF2}"/>
              </a:ext>
            </a:extLst>
          </p:cNvPr>
          <p:cNvSpPr txBox="1"/>
          <p:nvPr/>
        </p:nvSpPr>
        <p:spPr>
          <a:xfrm>
            <a:off x="2927041" y="1653286"/>
            <a:ext cx="6642500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Modern Love" panose="04090805081005020601" pitchFamily="82" charset="0"/>
              </a:rPr>
              <a:t>Pelanggaran</a:t>
            </a:r>
            <a:r>
              <a:rPr lang="en-US" sz="2400" dirty="0">
                <a:latin typeface="Modern Love" panose="04090805081005020601" pitchFamily="82" charset="0"/>
              </a:rPr>
              <a:t> </a:t>
            </a:r>
            <a:r>
              <a:rPr lang="en-US" sz="2400" dirty="0" err="1">
                <a:latin typeface="Modern Love" panose="04090805081005020601" pitchFamily="82" charset="0"/>
              </a:rPr>
              <a:t>etika</a:t>
            </a:r>
            <a:r>
              <a:rPr lang="en-US" sz="2400" dirty="0">
                <a:latin typeface="Modern Love" panose="04090805081005020601" pitchFamily="82" charset="0"/>
              </a:rPr>
              <a:t> di dunia </a:t>
            </a:r>
            <a:r>
              <a:rPr lang="en-US" sz="2400" dirty="0" err="1">
                <a:latin typeface="Modern Love" panose="04090805081005020601" pitchFamily="82" charset="0"/>
              </a:rPr>
              <a:t>siber</a:t>
            </a:r>
            <a:r>
              <a:rPr lang="en-US" sz="2400" dirty="0">
                <a:latin typeface="Modern Love" panose="04090805081005020601" pitchFamily="82" charset="0"/>
              </a:rPr>
              <a:t> </a:t>
            </a:r>
            <a:r>
              <a:rPr lang="en-US" sz="2400" dirty="0" err="1">
                <a:latin typeface="Modern Love" panose="04090805081005020601" pitchFamily="82" charset="0"/>
              </a:rPr>
              <a:t>biasa</a:t>
            </a:r>
            <a:r>
              <a:rPr lang="en-US" sz="2400" dirty="0">
                <a:latin typeface="Modern Love" panose="04090805081005020601" pitchFamily="82" charset="0"/>
              </a:rPr>
              <a:t> </a:t>
            </a:r>
            <a:r>
              <a:rPr lang="en-US" sz="2400" dirty="0" err="1">
                <a:latin typeface="Modern Love" panose="04090805081005020601" pitchFamily="82" charset="0"/>
              </a:rPr>
              <a:t>berupa</a:t>
            </a:r>
            <a:r>
              <a:rPr lang="en-US" sz="2400" dirty="0">
                <a:latin typeface="Modern Love" panose="04090805081005020601" pitchFamily="82" charset="0"/>
              </a:rPr>
              <a:t> </a:t>
            </a:r>
            <a:r>
              <a:rPr lang="en-US" sz="2400" dirty="0" err="1">
                <a:latin typeface="Modern Love" panose="04090805081005020601" pitchFamily="82" charset="0"/>
              </a:rPr>
              <a:t>penyebaran</a:t>
            </a:r>
            <a:r>
              <a:rPr lang="en-US" sz="2400" dirty="0">
                <a:latin typeface="Modern Love" panose="04090805081005020601" pitchFamily="82" charset="0"/>
              </a:rPr>
              <a:t> </a:t>
            </a:r>
            <a:r>
              <a:rPr lang="en-US" sz="2400" dirty="0" err="1">
                <a:latin typeface="Modern Love" panose="04090805081005020601" pitchFamily="82" charset="0"/>
              </a:rPr>
              <a:t>informasi</a:t>
            </a:r>
            <a:r>
              <a:rPr lang="en-US" sz="2400" dirty="0">
                <a:latin typeface="Modern Love" panose="04090805081005020601" pitchFamily="82" charset="0"/>
              </a:rPr>
              <a:t> </a:t>
            </a:r>
            <a:r>
              <a:rPr lang="en-US" sz="2400" dirty="0" err="1">
                <a:latin typeface="Modern Love" panose="04090805081005020601" pitchFamily="82" charset="0"/>
              </a:rPr>
              <a:t>palsu</a:t>
            </a:r>
            <a:r>
              <a:rPr lang="en-US" sz="2400" dirty="0">
                <a:latin typeface="Modern Love" panose="04090805081005020601" pitchFamily="82" charset="0"/>
              </a:rPr>
              <a:t>,  </a:t>
            </a:r>
            <a:r>
              <a:rPr lang="en-US" sz="2400" dirty="0" err="1">
                <a:latin typeface="Modern Love" panose="04090805081005020601" pitchFamily="82" charset="0"/>
              </a:rPr>
              <a:t>transaksi</a:t>
            </a:r>
            <a:r>
              <a:rPr lang="en-US" sz="2400" dirty="0">
                <a:latin typeface="Modern Love" panose="04090805081005020601" pitchFamily="82" charset="0"/>
              </a:rPr>
              <a:t> </a:t>
            </a:r>
            <a:r>
              <a:rPr lang="en-US" sz="2400" dirty="0" err="1">
                <a:latin typeface="Modern Love" panose="04090805081005020601" pitchFamily="82" charset="0"/>
              </a:rPr>
              <a:t>ilegal</a:t>
            </a:r>
            <a:r>
              <a:rPr lang="en-US" sz="2400" dirty="0">
                <a:latin typeface="Modern Love" panose="04090805081005020601" pitchFamily="82" charset="0"/>
              </a:rPr>
              <a:t>, </a:t>
            </a:r>
            <a:r>
              <a:rPr lang="en-US" sz="2400" dirty="0" err="1">
                <a:latin typeface="Modern Love" panose="04090805081005020601" pitchFamily="82" charset="0"/>
              </a:rPr>
              <a:t>penipuan</a:t>
            </a:r>
            <a:r>
              <a:rPr lang="en-US" sz="2400" dirty="0">
                <a:latin typeface="Modern Love" panose="04090805081005020601" pitchFamily="82" charset="0"/>
              </a:rPr>
              <a:t>, </a:t>
            </a:r>
            <a:r>
              <a:rPr lang="en-US" sz="2400" dirty="0" err="1">
                <a:latin typeface="Modern Love" panose="04090805081005020601" pitchFamily="82" charset="0"/>
              </a:rPr>
              <a:t>penyedotan</a:t>
            </a:r>
            <a:r>
              <a:rPr lang="en-US" sz="2400" dirty="0">
                <a:latin typeface="Modern Love" panose="04090805081005020601" pitchFamily="82" charset="0"/>
              </a:rPr>
              <a:t> data, cyber bullying, </a:t>
            </a:r>
            <a:r>
              <a:rPr lang="en-US" sz="2400" dirty="0" err="1">
                <a:latin typeface="Modern Love" panose="04090805081005020601" pitchFamily="82" charset="0"/>
              </a:rPr>
              <a:t>pronografi</a:t>
            </a:r>
            <a:r>
              <a:rPr lang="en-US" sz="2400" dirty="0">
                <a:latin typeface="Modern Love" panose="04090805081005020601" pitchFamily="82" charset="0"/>
              </a:rPr>
              <a:t>, human trafficking, </a:t>
            </a:r>
            <a:r>
              <a:rPr lang="en-US" sz="2400" dirty="0" err="1">
                <a:latin typeface="Modern Love" panose="04090805081005020601" pitchFamily="82" charset="0"/>
              </a:rPr>
              <a:t>ujaran</a:t>
            </a:r>
            <a:r>
              <a:rPr lang="en-US" sz="2400" dirty="0">
                <a:latin typeface="Modern Love" panose="04090805081005020601" pitchFamily="82" charset="0"/>
              </a:rPr>
              <a:t> </a:t>
            </a:r>
            <a:r>
              <a:rPr lang="en-US" sz="2400" dirty="0" err="1">
                <a:latin typeface="Modern Love" panose="04090805081005020601" pitchFamily="82" charset="0"/>
              </a:rPr>
              <a:t>kebencian</a:t>
            </a:r>
            <a:r>
              <a:rPr lang="en-US" sz="2400" dirty="0">
                <a:latin typeface="Modern Love" panose="04090805081005020601" pitchFamily="82" charset="0"/>
              </a:rPr>
              <a:t>, </a:t>
            </a:r>
            <a:r>
              <a:rPr lang="en-US" sz="2400" dirty="0" err="1">
                <a:latin typeface="Modern Love" panose="04090805081005020601" pitchFamily="82" charset="0"/>
              </a:rPr>
              <a:t>dsb</a:t>
            </a:r>
            <a:r>
              <a:rPr lang="en-US" sz="2400" dirty="0">
                <a:latin typeface="Modern Love" panose="04090805081005020601" pitchFamily="8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3932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67BF3-D5A9-4733-81C1-FC10A13D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76139" y="-2733508"/>
            <a:ext cx="7039722" cy="12506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6B160A-BE19-40CE-B9E8-34C5BCF1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935" l="0" r="98759">
                        <a14:foregroundMark x1="71631" y1="55556" x2="80851" y2="804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3910" y="-411440"/>
            <a:ext cx="5372100" cy="2486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B7F446-CCD3-4CC2-9F3B-0713C6D54F79}"/>
              </a:ext>
            </a:extLst>
          </p:cNvPr>
          <p:cNvSpPr txBox="1"/>
          <p:nvPr/>
        </p:nvSpPr>
        <p:spPr>
          <a:xfrm>
            <a:off x="2379451" y="1293412"/>
            <a:ext cx="724941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Di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tengah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banyaknya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manfaat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yang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diberikan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oleh internet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kepada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peradaban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manusia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seperti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membuka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jalan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bagi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terciptanya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hubungan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lain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serta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jaringan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tidak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langsung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antarindividu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yang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lebih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mengikat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, internet juga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dapat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mendangkalkan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cara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berpikir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manusia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.</a:t>
            </a:r>
          </a:p>
          <a:p>
            <a:pPr algn="just"/>
            <a:endParaRPr lang="en-US" sz="2800" dirty="0">
              <a:latin typeface="Forte" panose="03060902040502070203" pitchFamily="66" charset="0"/>
              <a:ea typeface="SimSun" panose="02010600030101010101" pitchFamily="2" charset="-122"/>
            </a:endParaRPr>
          </a:p>
          <a:p>
            <a:pPr algn="just"/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Kecepatan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yang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dihadirkan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internet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justru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membuat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kita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semakin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mencintai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sesuatu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yang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instan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, malas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untuk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bergerak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, dan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merasa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banyak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 </a:t>
            </a:r>
            <a:r>
              <a:rPr lang="en-US" sz="2800" dirty="0" err="1">
                <a:latin typeface="Forte" panose="03060902040502070203" pitchFamily="66" charset="0"/>
                <a:ea typeface="SimSun" panose="02010600030101010101" pitchFamily="2" charset="-122"/>
              </a:rPr>
              <a:t>tahu</a:t>
            </a:r>
            <a:r>
              <a:rPr lang="en-US" sz="2800" dirty="0">
                <a:latin typeface="Forte" panose="03060902040502070203" pitchFamily="66" charset="0"/>
                <a:ea typeface="SimSun" panose="02010600030101010101" pitchFamily="2" charset="-122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B16896-DF78-4EEF-88C4-C57345D51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05" b="98936" l="9752" r="89894">
                        <a14:foregroundMark x1="43262" y1="9752" x2="63475" y2="20390"/>
                        <a14:foregroundMark x1="46277" y1="29610" x2="39716" y2="18440"/>
                        <a14:foregroundMark x1="62234" y1="28369" x2="65603" y2="23759"/>
                        <a14:foregroundMark x1="64539" y1="13298" x2="67553" y2="20035"/>
                        <a14:foregroundMark x1="63121" y1="7270" x2="68085" y2="15426"/>
                        <a14:foregroundMark x1="42021" y1="61702" x2="37057" y2="53723"/>
                        <a14:foregroundMark x1="36170" y1="52660" x2="36170" y2="52660"/>
                        <a14:foregroundMark x1="36702" y1="50177" x2="36702" y2="50177"/>
                        <a14:foregroundMark x1="35816" y1="47695" x2="35816" y2="47695"/>
                        <a14:foregroundMark x1="65780" y1="88121" x2="65780" y2="88121"/>
                        <a14:foregroundMark x1="55851" y1="86348" x2="43972" y2="75355"/>
                        <a14:foregroundMark x1="65603" y1="75000" x2="66667" y2="80674"/>
                        <a14:foregroundMark x1="60993" y1="93617" x2="65780" y2="89362"/>
                        <a14:foregroundMark x1="64362" y1="55851" x2="65603" y2="491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3444" y="1494845"/>
            <a:ext cx="3139838" cy="3139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A3ECDB-7F28-41B6-A90A-16BCFA87B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51865" y1="49561" x2="51865" y2="49561"/>
                        <a14:backgroundMark x1="51865" y1="53070" x2="51865" y2="53070"/>
                        <a14:backgroundMark x1="49556" y1="62135" x2="49556" y2="62135"/>
                        <a14:backgroundMark x1="45826" y1="57310" x2="45826" y2="57310"/>
                        <a14:backgroundMark x1="44227" y1="66082" x2="44227" y2="66082"/>
                        <a14:backgroundMark x1="64831" y1="22515" x2="64831" y2="22515"/>
                        <a14:backgroundMark x1="61812" y1="40351" x2="61812" y2="40351"/>
                        <a14:backgroundMark x1="47602" y1="39912" x2="47602" y2="39912"/>
                        <a14:backgroundMark x1="67851" y1="32310" x2="67851" y2="32310"/>
                        <a14:backgroundMark x1="69449" y1="29386" x2="69449" y2="29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31925" y="4191995"/>
            <a:ext cx="2517445" cy="30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1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C476BB-0684-4202-A539-99FE8694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08863" y="-2724819"/>
            <a:ext cx="7017344" cy="1246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93BC4-BA6D-4D7E-A768-83AE28562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23" r="100000">
                        <a14:foregroundMark x1="56129" y1="22258" x2="56129" y2="22258"/>
                        <a14:foregroundMark x1="72903" y1="32903" x2="72903" y2="32903"/>
                        <a14:foregroundMark x1="87742" y1="51935" x2="87742" y2="51935"/>
                        <a14:backgroundMark x1="46452" y1="33548" x2="46452" y2="3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5957" y="4064594"/>
            <a:ext cx="2952750" cy="2952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CDB57A-894D-47D6-A018-D5615E8C2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1042" r="100000">
                        <a14:foregroundMark x1="30833" y1="31333" x2="30833" y2="31333"/>
                        <a14:foregroundMark x1="90833" y1="38500" x2="90833" y2="3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0418" y="425293"/>
            <a:ext cx="1783566" cy="2229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114D7-2A9E-4789-A170-F02539BA9B79}"/>
              </a:ext>
            </a:extLst>
          </p:cNvPr>
          <p:cNvSpPr txBox="1"/>
          <p:nvPr/>
        </p:nvSpPr>
        <p:spPr>
          <a:xfrm>
            <a:off x="2305877" y="1228397"/>
            <a:ext cx="812358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 err="1">
                <a:latin typeface="Gill Sans Ultra Bold Condensed" panose="020B0A06020104020203" pitchFamily="34" charset="0"/>
              </a:rPr>
              <a:t>Menurut</a:t>
            </a:r>
            <a:r>
              <a:rPr lang="en-US" sz="3000" dirty="0">
                <a:latin typeface="Gill Sans Ultra Bold Condensed" panose="020B0A06020104020203" pitchFamily="34" charset="0"/>
              </a:rPr>
              <a:t> Menteri Pendidikan dan </a:t>
            </a:r>
            <a:r>
              <a:rPr lang="en-US" sz="3000" dirty="0" err="1">
                <a:latin typeface="Gill Sans Ultra Bold Condensed" panose="020B0A06020104020203" pitchFamily="34" charset="0"/>
              </a:rPr>
              <a:t>Kebudayaan</a:t>
            </a:r>
            <a:r>
              <a:rPr lang="en-US" sz="3000" dirty="0">
                <a:latin typeface="Gill Sans Ultra Bold Condensed" panose="020B0A06020104020203" pitchFamily="34" charset="0"/>
              </a:rPr>
              <a:t>, </a:t>
            </a:r>
            <a:r>
              <a:rPr lang="en-US" sz="3000" dirty="0" err="1">
                <a:latin typeface="Gill Sans Ultra Bold Condensed" panose="020B0A06020104020203" pitchFamily="34" charset="0"/>
              </a:rPr>
              <a:t>Muhadjir</a:t>
            </a:r>
            <a:r>
              <a:rPr lang="en-US" sz="3000" dirty="0">
                <a:latin typeface="Gill Sans Ultra Bold Condensed" panose="020B0A06020104020203" pitchFamily="34" charset="0"/>
              </a:rPr>
              <a:t> Effendy. "Tingkat </a:t>
            </a:r>
            <a:r>
              <a:rPr lang="en-US" sz="3000" dirty="0" err="1">
                <a:latin typeface="Gill Sans Ultra Bold Condensed" panose="020B0A06020104020203" pitchFamily="34" charset="0"/>
              </a:rPr>
              <a:t>literasi</a:t>
            </a:r>
            <a:r>
              <a:rPr lang="en-US" sz="3000" dirty="0">
                <a:latin typeface="Gill Sans Ultra Bold Condensed" panose="020B0A06020104020203" pitchFamily="34" charset="0"/>
              </a:rPr>
              <a:t> Indonesia </a:t>
            </a:r>
            <a:r>
              <a:rPr lang="en-US" sz="3000" dirty="0" err="1">
                <a:latin typeface="Gill Sans Ultra Bold Condensed" panose="020B0A06020104020203" pitchFamily="34" charset="0"/>
              </a:rPr>
              <a:t>masih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tergolong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rendah</a:t>
            </a:r>
            <a:r>
              <a:rPr lang="en-US" sz="3000" dirty="0">
                <a:latin typeface="Gill Sans Ultra Bold Condensed" panose="020B0A06020104020203" pitchFamily="34" charset="0"/>
              </a:rPr>
              <a:t>, </a:t>
            </a:r>
            <a:r>
              <a:rPr lang="en-US" sz="3000" dirty="0" err="1">
                <a:latin typeface="Gill Sans Ultra Bold Condensed" panose="020B0A06020104020203" pitchFamily="34" charset="0"/>
              </a:rPr>
              <a:t>karena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angka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buta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huruf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masyarakat</a:t>
            </a:r>
            <a:r>
              <a:rPr lang="en-US" sz="3000" dirty="0">
                <a:latin typeface="Gill Sans Ultra Bold Condensed" panose="020B0A06020104020203" pitchFamily="34" charset="0"/>
              </a:rPr>
              <a:t> di </a:t>
            </a:r>
            <a:r>
              <a:rPr lang="en-US" sz="3000" dirty="0" err="1">
                <a:latin typeface="Gill Sans Ultra Bold Condensed" panose="020B0A06020104020203" pitchFamily="34" charset="0"/>
              </a:rPr>
              <a:t>daerah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terpencil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masih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cukup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tinggi</a:t>
            </a:r>
            <a:r>
              <a:rPr lang="en-US" sz="3000" dirty="0">
                <a:latin typeface="Gill Sans Ultra Bold Condensed" panose="020B0A06020104020203" pitchFamily="34" charset="0"/>
              </a:rPr>
              <a:t>.“</a:t>
            </a:r>
          </a:p>
          <a:p>
            <a:endParaRPr lang="en-US" sz="3000" dirty="0">
              <a:latin typeface="Gill Sans Ultra Bold Condensed" panose="020B0A06020104020203" pitchFamily="34" charset="0"/>
            </a:endParaRPr>
          </a:p>
          <a:p>
            <a:r>
              <a:rPr lang="en-US" sz="3000" dirty="0" err="1">
                <a:latin typeface="Gill Sans Ultra Bold Condensed" panose="020B0A06020104020203" pitchFamily="34" charset="0"/>
              </a:rPr>
              <a:t>Kurangnya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literasi</a:t>
            </a:r>
            <a:r>
              <a:rPr lang="en-US" sz="3000" dirty="0">
                <a:latin typeface="Gill Sans Ultra Bold Condensed" panose="020B0A06020104020203" pitchFamily="34" charset="0"/>
              </a:rPr>
              <a:t> di Indonesia </a:t>
            </a:r>
            <a:r>
              <a:rPr lang="en-US" sz="3000" dirty="0" err="1">
                <a:latin typeface="Gill Sans Ultra Bold Condensed" panose="020B0A06020104020203" pitchFamily="34" charset="0"/>
              </a:rPr>
              <a:t>ini</a:t>
            </a:r>
            <a:r>
              <a:rPr lang="en-US" sz="3000" dirty="0">
                <a:latin typeface="Gill Sans Ultra Bold Condensed" panose="020B0A06020104020203" pitchFamily="34" charset="0"/>
              </a:rPr>
              <a:t> juga </a:t>
            </a:r>
            <a:r>
              <a:rPr lang="en-US" sz="3000" dirty="0" err="1">
                <a:latin typeface="Gill Sans Ultra Bold Condensed" panose="020B0A06020104020203" pitchFamily="34" charset="0"/>
              </a:rPr>
              <a:t>dapat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dibuktikan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dari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banyaknya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informasi</a:t>
            </a:r>
            <a:r>
              <a:rPr lang="en-US" sz="3000" dirty="0">
                <a:latin typeface="Gill Sans Ultra Bold Condensed" panose="020B0A06020104020203" pitchFamily="34" charset="0"/>
              </a:rPr>
              <a:t> yang </a:t>
            </a:r>
            <a:r>
              <a:rPr lang="en-US" sz="3000" dirty="0" err="1">
                <a:latin typeface="Gill Sans Ultra Bold Condensed" panose="020B0A06020104020203" pitchFamily="34" charset="0"/>
              </a:rPr>
              <a:t>belum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jelas</a:t>
            </a:r>
            <a:r>
              <a:rPr lang="en-US" sz="3000" dirty="0">
                <a:latin typeface="Gill Sans Ultra Bold Condensed" panose="020B0A06020104020203" pitchFamily="34" charset="0"/>
              </a:rPr>
              <a:t>  </a:t>
            </a:r>
            <a:r>
              <a:rPr lang="en-US" sz="3000" dirty="0" err="1">
                <a:latin typeface="Gill Sans Ultra Bold Condensed" panose="020B0A06020104020203" pitchFamily="34" charset="0"/>
              </a:rPr>
              <a:t>kebenarannya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sering</a:t>
            </a:r>
            <a:r>
              <a:rPr lang="en-US" sz="3000" dirty="0">
                <a:latin typeface="Gill Sans Ultra Bold Condensed" panose="020B0A06020104020203" pitchFamily="34" charset="0"/>
              </a:rPr>
              <a:t> </a:t>
            </a:r>
            <a:r>
              <a:rPr lang="en-US" sz="3000" dirty="0" err="1">
                <a:latin typeface="Gill Sans Ultra Bold Condensed" panose="020B0A06020104020203" pitchFamily="34" charset="0"/>
              </a:rPr>
              <a:t>beredar</a:t>
            </a:r>
            <a:r>
              <a:rPr lang="en-US" sz="3000" dirty="0">
                <a:latin typeface="Gill Sans Ultra Bold Condensed" panose="020B0A06020104020203" pitchFamily="34" charset="0"/>
              </a:rPr>
              <a:t> di </a:t>
            </a:r>
            <a:r>
              <a:rPr lang="en-US" sz="3000" dirty="0" err="1">
                <a:latin typeface="Gill Sans Ultra Bold Condensed" panose="020B0A06020104020203" pitchFamily="34" charset="0"/>
              </a:rPr>
              <a:t>Medsos</a:t>
            </a:r>
            <a:r>
              <a:rPr lang="en-US" sz="3000" dirty="0">
                <a:latin typeface="Gill Sans Ultra Bold Condensed" panose="020B0A06020104020203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EFC92-54BD-4FDA-8762-12399F63B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9831" l="0" r="8983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5957" y="-1"/>
            <a:ext cx="3949149" cy="3949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0ECF47-36DA-46B5-A589-DC98C5A86F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9375">
                        <a14:foregroundMark x1="27917" y1="30000" x2="27917" y2="30000"/>
                        <a14:backgroundMark x1="33125" y1="36458" x2="49167" y2="36458"/>
                      </a14:backgroundRemoval>
                    </a14:imgEffect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1769" y="-590232"/>
            <a:ext cx="4572000" cy="457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D9C571-AFD0-4246-BA1B-4F17968E7D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3" b="94354" l="9947" r="98757">
                        <a14:backgroundMark x1="42096" y1="47553" x2="42096" y2="475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2158" y="4352709"/>
            <a:ext cx="2316225" cy="327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13918-7446-4106-A01B-685A8E824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67013" y="4918278"/>
            <a:ext cx="2684013" cy="26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84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EB23B-1446-4BC3-9686-ED2323F3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417287" cy="8278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353089-62E3-46F3-9461-D7672B8CF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3" r="14347" b="14408"/>
          <a:stretch/>
        </p:blipFill>
        <p:spPr>
          <a:xfrm>
            <a:off x="763660" y="292421"/>
            <a:ext cx="9665802" cy="6265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E1C938-4129-44A9-BDEA-8DF631E51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04950" y="4458251"/>
            <a:ext cx="3819939" cy="3819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0C810-CFEF-43D6-9208-F839A65D2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11" b="100000" l="3369" r="100000">
                        <a14:backgroundMark x1="27305" y1="59102" x2="35461" y2="52009"/>
                        <a14:backgroundMark x1="25355" y1="63002" x2="22695" y2="62175"/>
                        <a14:backgroundMark x1="47695" y1="50473" x2="48227" y2="49645"/>
                        <a14:backgroundMark x1="37234" y1="50236" x2="40071" y2="484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9721" y="2676939"/>
            <a:ext cx="2937565" cy="4406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3458C-BB37-4DE5-AF44-A36393A25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865" b="63830" l="35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7734" y="-237710"/>
            <a:ext cx="2278546" cy="2278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F81F2-56E8-4E5D-BDC2-8EE674DCC3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1099" y1="50000" x2="21099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911" y="3827829"/>
            <a:ext cx="5372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9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D80AE-E41B-4B0A-ADA6-09F1383C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18903" y="-3063897"/>
            <a:ext cx="6913539" cy="12956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09A8C5-8D20-4BEB-B04A-3F4B52EF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4362" y1="61300" x2="64362" y2="61300"/>
                        <a14:backgroundMark x1="81206" y1="56800" x2="81206" y2="56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0329" y="4030648"/>
            <a:ext cx="2384933" cy="4228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8A715E-0D07-4F6E-BA7C-73C01FE474CE}"/>
              </a:ext>
            </a:extLst>
          </p:cNvPr>
          <p:cNvSpPr txBox="1"/>
          <p:nvPr/>
        </p:nvSpPr>
        <p:spPr>
          <a:xfrm>
            <a:off x="411412" y="347720"/>
            <a:ext cx="987227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monospaced for SAP" panose="020B0609020202030204" pitchFamily="49" charset="0"/>
              </a:rPr>
              <a:t>Q1 : </a:t>
            </a:r>
            <a:r>
              <a:rPr lang="en-US" sz="2000" b="1" dirty="0" err="1">
                <a:latin typeface="Arial monospaced for SAP" panose="020B0609020202030204" pitchFamily="49" charset="0"/>
              </a:rPr>
              <a:t>Seberapa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pahamkah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kamu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tentang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literasi</a:t>
            </a:r>
            <a:r>
              <a:rPr lang="en-US" sz="2000" b="1" dirty="0">
                <a:latin typeface="Arial monospaced for SAP" panose="020B0609020202030204" pitchFamily="49" charset="0"/>
              </a:rPr>
              <a:t> digital yang </a:t>
            </a:r>
            <a:r>
              <a:rPr lang="en-US" sz="2000" b="1" dirty="0" err="1">
                <a:latin typeface="Arial monospaced for SAP" panose="020B0609020202030204" pitchFamily="49" charset="0"/>
              </a:rPr>
              <a:t>baik</a:t>
            </a:r>
            <a:r>
              <a:rPr lang="en-US" sz="2000" b="1" dirty="0">
                <a:latin typeface="Arial monospaced for SAP" panose="020B0609020202030204" pitchFamily="49" charset="0"/>
              </a:rPr>
              <a:t> dan </a:t>
            </a:r>
            <a:r>
              <a:rPr lang="en-US" sz="2000" b="1" dirty="0" err="1">
                <a:latin typeface="Arial monospaced for SAP" panose="020B0609020202030204" pitchFamily="49" charset="0"/>
              </a:rPr>
              <a:t>benar</a:t>
            </a:r>
            <a:r>
              <a:rPr lang="en-US" sz="2000" b="1" dirty="0">
                <a:latin typeface="Arial monospaced for SAP" panose="020B0609020202030204" pitchFamily="49" charset="0"/>
              </a:rPr>
              <a:t>??</a:t>
            </a:r>
          </a:p>
          <a:p>
            <a:endParaRPr lang="en-US" sz="2000" b="1" dirty="0">
              <a:latin typeface="Arial monospaced for SAP" panose="020B0609020202030204" pitchFamily="49" charset="0"/>
            </a:endParaRPr>
          </a:p>
          <a:p>
            <a:r>
              <a:rPr lang="en-US" sz="2000" b="1" dirty="0">
                <a:latin typeface="Arial monospaced for SAP" panose="020B0609020202030204" pitchFamily="49" charset="0"/>
              </a:rPr>
              <a:t>Q2 : </a:t>
            </a:r>
            <a:r>
              <a:rPr lang="en-US" sz="2000" b="1" dirty="0" err="1">
                <a:latin typeface="Arial monospaced for SAP" panose="020B0609020202030204" pitchFamily="49" charset="0"/>
              </a:rPr>
              <a:t>Sebagai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generasi</a:t>
            </a:r>
            <a:r>
              <a:rPr lang="en-US" sz="2000" b="1" dirty="0">
                <a:latin typeface="Arial monospaced for SAP" panose="020B0609020202030204" pitchFamily="49" charset="0"/>
              </a:rPr>
              <a:t> zaman now (</a:t>
            </a:r>
            <a:r>
              <a:rPr lang="en-US" sz="2000" b="1" dirty="0" err="1">
                <a:latin typeface="Arial monospaced for SAP" panose="020B0609020202030204" pitchFamily="49" charset="0"/>
              </a:rPr>
              <a:t>milenial</a:t>
            </a:r>
            <a:r>
              <a:rPr lang="en-US" sz="2000" b="1" dirty="0">
                <a:latin typeface="Arial monospaced for SAP" panose="020B0609020202030204" pitchFamily="49" charset="0"/>
              </a:rPr>
              <a:t>), </a:t>
            </a:r>
            <a:r>
              <a:rPr lang="en-US" sz="2000" b="1" dirty="0" err="1">
                <a:latin typeface="Arial monospaced for SAP" panose="020B0609020202030204" pitchFamily="49" charset="0"/>
              </a:rPr>
              <a:t>sesering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apakah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kamu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menjadikan</a:t>
            </a:r>
            <a:r>
              <a:rPr lang="en-US" sz="2000" b="1" dirty="0">
                <a:latin typeface="Arial monospaced for SAP" panose="020B0609020202030204" pitchFamily="49" charset="0"/>
              </a:rPr>
              <a:t> dunia digital </a:t>
            </a:r>
            <a:r>
              <a:rPr lang="en-US" sz="2000" b="1" dirty="0" err="1">
                <a:latin typeface="Arial monospaced for SAP" panose="020B0609020202030204" pitchFamily="49" charset="0"/>
              </a:rPr>
              <a:t>sebagai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sumber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informasimu</a:t>
            </a:r>
            <a:r>
              <a:rPr lang="en-US" sz="2000" b="1" dirty="0">
                <a:latin typeface="Arial monospaced for SAP" panose="020B0609020202030204" pitchFamily="49" charset="0"/>
              </a:rPr>
              <a:t>??</a:t>
            </a:r>
          </a:p>
          <a:p>
            <a:endParaRPr lang="en-US" sz="2000" b="1" dirty="0">
              <a:latin typeface="Arial monospaced for SAP" panose="020B0609020202030204" pitchFamily="49" charset="0"/>
            </a:endParaRPr>
          </a:p>
          <a:p>
            <a:r>
              <a:rPr lang="en-US" sz="2000" b="1" dirty="0">
                <a:latin typeface="Arial monospaced for SAP" panose="020B0609020202030204" pitchFamily="49" charset="0"/>
              </a:rPr>
              <a:t>Q3 : </a:t>
            </a:r>
            <a:r>
              <a:rPr lang="en-US" sz="2000" b="1" dirty="0" err="1">
                <a:latin typeface="Arial monospaced for SAP" panose="020B0609020202030204" pitchFamily="49" charset="0"/>
              </a:rPr>
              <a:t>Sesering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apakah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kamu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membagikan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informasi</a:t>
            </a:r>
            <a:r>
              <a:rPr lang="en-US" sz="2000" b="1" dirty="0">
                <a:latin typeface="Arial monospaced for SAP" panose="020B0609020202030204" pitchFamily="49" charset="0"/>
              </a:rPr>
              <a:t> yang </a:t>
            </a:r>
            <a:r>
              <a:rPr lang="en-US" sz="2000" b="1" dirty="0" err="1">
                <a:latin typeface="Arial monospaced for SAP" panose="020B0609020202030204" pitchFamily="49" charset="0"/>
              </a:rPr>
              <a:t>kamu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dapat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dari</a:t>
            </a:r>
            <a:r>
              <a:rPr lang="en-US" sz="2000" b="1" dirty="0">
                <a:latin typeface="Arial monospaced for SAP" panose="020B0609020202030204" pitchFamily="49" charset="0"/>
              </a:rPr>
              <a:t> dunia digital </a:t>
            </a:r>
            <a:r>
              <a:rPr lang="en-US" sz="2000" b="1" dirty="0" err="1">
                <a:latin typeface="Arial monospaced for SAP" panose="020B0609020202030204" pitchFamily="49" charset="0"/>
              </a:rPr>
              <a:t>kepada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teman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atau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keluargamu</a:t>
            </a:r>
            <a:r>
              <a:rPr lang="en-US" sz="2000" b="1" dirty="0">
                <a:latin typeface="Arial monospaced for SAP" panose="020B0609020202030204" pitchFamily="49" charset="0"/>
              </a:rPr>
              <a:t>?</a:t>
            </a:r>
          </a:p>
          <a:p>
            <a:endParaRPr lang="en-US" sz="2000" b="1" dirty="0">
              <a:latin typeface="Arial monospaced for SAP" panose="020B0609020202030204" pitchFamily="49" charset="0"/>
            </a:endParaRPr>
          </a:p>
          <a:p>
            <a:r>
              <a:rPr lang="en-US" sz="2000" b="1" dirty="0">
                <a:latin typeface="Arial monospaced for SAP" panose="020B0609020202030204" pitchFamily="49" charset="0"/>
              </a:rPr>
              <a:t>Q4 : </a:t>
            </a:r>
            <a:r>
              <a:rPr lang="en-US" sz="2000" b="1" dirty="0" err="1">
                <a:latin typeface="Arial monospaced for SAP" panose="020B0609020202030204" pitchFamily="49" charset="0"/>
              </a:rPr>
              <a:t>Sesering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apakah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kamu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membagikan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informasi</a:t>
            </a:r>
            <a:r>
              <a:rPr lang="en-US" sz="2000" b="1" dirty="0">
                <a:latin typeface="Arial monospaced for SAP" panose="020B0609020202030204" pitchFamily="49" charset="0"/>
              </a:rPr>
              <a:t> yang </a:t>
            </a:r>
            <a:r>
              <a:rPr lang="en-US" sz="2000" b="1" dirty="0" err="1">
                <a:latin typeface="Arial monospaced for SAP" panose="020B0609020202030204" pitchFamily="49" charset="0"/>
              </a:rPr>
              <a:t>kamu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dapat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dari</a:t>
            </a:r>
            <a:r>
              <a:rPr lang="en-US" sz="2000" b="1" dirty="0">
                <a:latin typeface="Arial monospaced for SAP" panose="020B0609020202030204" pitchFamily="49" charset="0"/>
              </a:rPr>
              <a:t> dunia digital </a:t>
            </a:r>
            <a:r>
              <a:rPr lang="en-US" sz="2000" b="1" dirty="0" err="1">
                <a:latin typeface="Arial monospaced for SAP" panose="020B0609020202030204" pitchFamily="49" charset="0"/>
              </a:rPr>
              <a:t>kepada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teman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atau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keluargamu</a:t>
            </a:r>
            <a:r>
              <a:rPr lang="en-US" sz="2000" b="1" dirty="0">
                <a:latin typeface="Arial monospaced for SAP" panose="020B0609020202030204" pitchFamily="49" charset="0"/>
              </a:rPr>
              <a:t>?</a:t>
            </a:r>
          </a:p>
          <a:p>
            <a:endParaRPr lang="en-US" sz="2000" b="1" dirty="0">
              <a:latin typeface="Arial monospaced for SAP" panose="020B0609020202030204" pitchFamily="49" charset="0"/>
            </a:endParaRPr>
          </a:p>
          <a:p>
            <a:r>
              <a:rPr lang="en-US" sz="2000" b="1" dirty="0">
                <a:latin typeface="Arial monospaced for SAP" panose="020B0609020202030204" pitchFamily="49" charset="0"/>
              </a:rPr>
              <a:t>Q5 : </a:t>
            </a:r>
            <a:r>
              <a:rPr lang="sv-SE" sz="2000" b="1" dirty="0">
                <a:latin typeface="Arial monospaced for SAP" panose="020B0609020202030204" pitchFamily="49" charset="0"/>
              </a:rPr>
              <a:t>Sesering apa kamu merasa bila sehari saja kamu tidak mengakses MedSos kamu seperti tercabut dari peradaban?</a:t>
            </a:r>
            <a:endParaRPr lang="en-US" sz="2000" b="1" dirty="0">
              <a:latin typeface="Arial monospaced for SAP" panose="020B0609020202030204" pitchFamily="49" charset="0"/>
            </a:endParaRPr>
          </a:p>
          <a:p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</a:p>
          <a:p>
            <a:r>
              <a:rPr lang="en-US" sz="2000" b="1" dirty="0">
                <a:latin typeface="Arial monospaced for SAP" panose="020B0609020202030204" pitchFamily="49" charset="0"/>
              </a:rPr>
              <a:t>Q8 : </a:t>
            </a:r>
            <a:r>
              <a:rPr lang="en-US" sz="2000" b="1" dirty="0" err="1">
                <a:latin typeface="Arial monospaced for SAP" panose="020B0609020202030204" pitchFamily="49" charset="0"/>
              </a:rPr>
              <a:t>Seberapa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minatkah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kamu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membaca</a:t>
            </a:r>
            <a:r>
              <a:rPr lang="en-US" sz="2000" b="1" dirty="0">
                <a:latin typeface="Arial monospaced for SAP" panose="020B0609020202030204" pitchFamily="49" charset="0"/>
              </a:rPr>
              <a:t> website/</a:t>
            </a:r>
            <a:r>
              <a:rPr lang="en-US" sz="2000" b="1" dirty="0" err="1">
                <a:latin typeface="Arial monospaced for SAP" panose="020B0609020202030204" pitchFamily="49" charset="0"/>
              </a:rPr>
              <a:t>jurnal</a:t>
            </a:r>
            <a:r>
              <a:rPr lang="en-US" sz="2000" b="1" dirty="0">
                <a:latin typeface="Arial monospaced for SAP" panose="020B0609020202030204" pitchFamily="49" charset="0"/>
              </a:rPr>
              <a:t> yang </a:t>
            </a:r>
            <a:r>
              <a:rPr lang="en-US" sz="2000" b="1" dirty="0" err="1">
                <a:latin typeface="Arial monospaced for SAP" panose="020B0609020202030204" pitchFamily="49" charset="0"/>
              </a:rPr>
              <a:t>berkaitan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dengan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ilmu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pendidikan</a:t>
            </a:r>
            <a:r>
              <a:rPr lang="en-US" sz="2000" b="1" dirty="0">
                <a:latin typeface="Arial monospaced for SAP" panose="020B0609020202030204" pitchFamily="49" charset="0"/>
              </a:rPr>
              <a:t> di </a:t>
            </a:r>
            <a:r>
              <a:rPr lang="en-US" sz="2000" b="1" dirty="0" err="1">
                <a:latin typeface="Arial monospaced for SAP" panose="020B0609020202030204" pitchFamily="49" charset="0"/>
              </a:rPr>
              <a:t>waktu</a:t>
            </a:r>
            <a:r>
              <a:rPr lang="en-US" sz="2000" b="1" dirty="0">
                <a:latin typeface="Arial monospaced for SAP" panose="020B0609020202030204" pitchFamily="49" charset="0"/>
              </a:rPr>
              <a:t> </a:t>
            </a:r>
            <a:r>
              <a:rPr lang="en-US" sz="2000" b="1" dirty="0" err="1">
                <a:latin typeface="Arial monospaced for SAP" panose="020B0609020202030204" pitchFamily="49" charset="0"/>
              </a:rPr>
              <a:t>luang</a:t>
            </a:r>
            <a:r>
              <a:rPr lang="en-US" sz="2000" b="1" dirty="0">
                <a:latin typeface="Arial monospaced for SAP" panose="020B0609020202030204" pitchFamily="49" charset="0"/>
              </a:rPr>
              <a:t>-mu??</a:t>
            </a:r>
            <a:endParaRPr lang="en-US" sz="2000" dirty="0">
              <a:latin typeface="Arial monospaced for SAP" panose="020B0609020202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0E37C-FE72-4D66-A6B4-DE56FBFC6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100000" l="9752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9345" y="3720482"/>
            <a:ext cx="2659545" cy="318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6AB3B-35F2-472A-A514-39BC0ED69B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89418" l="4093" r="943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65783" y="5656399"/>
            <a:ext cx="6095592" cy="1800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198F4-1C86-45C3-BA78-3D2A1583AD9E}"/>
              </a:ext>
            </a:extLst>
          </p:cNvPr>
          <p:cNvSpPr txBox="1"/>
          <p:nvPr/>
        </p:nvSpPr>
        <p:spPr>
          <a:xfrm>
            <a:off x="-65955" y="6416328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Script" panose="030B0504020000000003" pitchFamily="66" charset="0"/>
              </a:rPr>
              <a:t>LITERATION IS THE KEY OF LIFE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25C1F-0D69-4C24-96E7-4C6498FF0D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9752" r="898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3275" y="2758523"/>
            <a:ext cx="1562599" cy="1340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7F46A-DCA7-4C82-87E7-573C36D5B0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9752" r="898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7153" y="5830955"/>
            <a:ext cx="937433" cy="804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C13F8-E1A0-4BF9-BEFA-F99D62EEF1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9752" r="898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600938" y="4726918"/>
            <a:ext cx="645211" cy="58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868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483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Arial</vt:lpstr>
      <vt:lpstr>Arial monospaced for SAP</vt:lpstr>
      <vt:lpstr>Blackadder ITC</vt:lpstr>
      <vt:lpstr>Brush Script MT</vt:lpstr>
      <vt:lpstr>Calibri</vt:lpstr>
      <vt:lpstr>Calibri Light</vt:lpstr>
      <vt:lpstr>Forte</vt:lpstr>
      <vt:lpstr>Gill Sans Ultra Bold Condensed</vt:lpstr>
      <vt:lpstr>Imprint MT Shadow</vt:lpstr>
      <vt:lpstr>Matura MT Script Capitals</vt:lpstr>
      <vt:lpstr>Modern Love</vt:lpstr>
      <vt:lpstr>Script MT Bold</vt:lpstr>
      <vt:lpstr>Segoe Script</vt:lpstr>
      <vt:lpstr>Office Theme</vt:lpstr>
      <vt:lpstr>Literasi  Digital  yang  Baik dan  Benar  bagi  Para  Milenial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Literasi  Digital  yang  Baik dan  Benar  bagi  Para  Milenial</dc:title>
  <dc:creator>User</dc:creator>
  <cp:lastModifiedBy>User</cp:lastModifiedBy>
  <cp:revision>33</cp:revision>
  <dcterms:created xsi:type="dcterms:W3CDTF">2021-04-05T11:15:44Z</dcterms:created>
  <dcterms:modified xsi:type="dcterms:W3CDTF">2021-04-09T00:10:45Z</dcterms:modified>
</cp:coreProperties>
</file>